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216" r:id="rId1"/>
  </p:sldMasterIdLst>
  <p:notesMasterIdLst>
    <p:notesMasterId r:id="rId14"/>
  </p:notesMasterIdLst>
  <p:sldIdLst>
    <p:sldId id="256" r:id="rId2"/>
    <p:sldId id="260" r:id="rId3"/>
    <p:sldId id="262" r:id="rId4"/>
    <p:sldId id="269" r:id="rId5"/>
    <p:sldId id="266" r:id="rId6"/>
    <p:sldId id="258" r:id="rId7"/>
    <p:sldId id="263" r:id="rId8"/>
    <p:sldId id="267" r:id="rId9"/>
    <p:sldId id="264" r:id="rId10"/>
    <p:sldId id="265" r:id="rId11"/>
    <p:sldId id="268" r:id="rId12"/>
    <p:sldId id="270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CC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88283" autoAdjust="0"/>
  </p:normalViewPr>
  <p:slideViewPr>
    <p:cSldViewPr snapToGrid="0" snapToObjects="1">
      <p:cViewPr>
        <p:scale>
          <a:sx n="135" d="100"/>
          <a:sy n="135" d="100"/>
        </p:scale>
        <p:origin x="-924" y="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ucmstor\sustainability\Reporting\Electricity\Reports\KWH_forcasts_2020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Projected KWH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'Load Forcasts'!$C$41</c:f>
              <c:strCache>
                <c:ptCount val="1"/>
                <c:pt idx="0">
                  <c:v>Low Est</c:v>
                </c:pt>
              </c:strCache>
            </c:strRef>
          </c:tx>
          <c:marker>
            <c:symbol val="none"/>
          </c:marker>
          <c:dLbls>
            <c:dLbl>
              <c:idx val="4"/>
              <c:layout>
                <c:manualLayout>
                  <c:x val="-5.961251862891208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'Load Forcasts'!$B$42:$B$46</c:f>
              <c:strCache>
                <c:ptCount val="5"/>
                <c:pt idx="0">
                  <c:v>2013-2014</c:v>
                </c:pt>
                <c:pt idx="1">
                  <c:v>2014-2015</c:v>
                </c:pt>
                <c:pt idx="2">
                  <c:v>2015-2016</c:v>
                </c:pt>
                <c:pt idx="3">
                  <c:v>2016-2017</c:v>
                </c:pt>
                <c:pt idx="4">
                  <c:v>2018-2019</c:v>
                </c:pt>
              </c:strCache>
            </c:strRef>
          </c:cat>
          <c:val>
            <c:numRef>
              <c:f>'Load Forcasts'!$C$42:$C$46</c:f>
              <c:numCache>
                <c:formatCode>_(* #,##0_);_(* \(#,##0\);_(* "-"??_);_(@_)</c:formatCode>
                <c:ptCount val="5"/>
                <c:pt idx="0">
                  <c:v>18237333.406250004</c:v>
                </c:pt>
                <c:pt idx="1">
                  <c:v>18411022.295833334</c:v>
                </c:pt>
                <c:pt idx="2">
                  <c:v>19279466.743750002</c:v>
                </c:pt>
                <c:pt idx="3">
                  <c:v>21285573.418437503</c:v>
                </c:pt>
                <c:pt idx="4">
                  <c:v>23222204.537291668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'Load Forcasts'!$D$41</c:f>
              <c:strCache>
                <c:ptCount val="1"/>
                <c:pt idx="0">
                  <c:v>Average Est</c:v>
                </c:pt>
              </c:strCache>
            </c:strRef>
          </c:tx>
          <c:marker>
            <c:symbol val="none"/>
          </c:marker>
          <c:dLbls>
            <c:dLbl>
              <c:idx val="4"/>
              <c:layout>
                <c:manualLayout>
                  <c:x val="-4.7649334444222792E-3"/>
                  <c:y val="-6.05165693780194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'Load Forcasts'!$B$42:$B$46</c:f>
              <c:strCache>
                <c:ptCount val="5"/>
                <c:pt idx="0">
                  <c:v>2013-2014</c:v>
                </c:pt>
                <c:pt idx="1">
                  <c:v>2014-2015</c:v>
                </c:pt>
                <c:pt idx="2">
                  <c:v>2015-2016</c:v>
                </c:pt>
                <c:pt idx="3">
                  <c:v>2016-2017</c:v>
                </c:pt>
                <c:pt idx="4">
                  <c:v>2018-2019</c:v>
                </c:pt>
              </c:strCache>
            </c:strRef>
          </c:cat>
          <c:val>
            <c:numRef>
              <c:f>'Load Forcasts'!$D$42:$D$46</c:f>
              <c:numCache>
                <c:formatCode>_(* #,##0_);_(* \(#,##0\);_(* "-"??_);_(@_)</c:formatCode>
                <c:ptCount val="5"/>
                <c:pt idx="0">
                  <c:v>18428660.171766788</c:v>
                </c:pt>
                <c:pt idx="1">
                  <c:v>18604171.221021708</c:v>
                </c:pt>
                <c:pt idx="2">
                  <c:v>19481726.467296317</c:v>
                </c:pt>
                <c:pt idx="3">
                  <c:v>21508879.086190663</c:v>
                </c:pt>
                <c:pt idx="4">
                  <c:v>23465827.285383042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'Load Forcasts'!$E$41</c:f>
              <c:strCache>
                <c:ptCount val="1"/>
                <c:pt idx="0">
                  <c:v>High Est</c:v>
                </c:pt>
              </c:strCache>
            </c:strRef>
          </c:tx>
          <c:marker>
            <c:symbol val="none"/>
          </c:marker>
          <c:dLbls>
            <c:dLbl>
              <c:idx val="4"/>
              <c:layout>
                <c:manualLayout>
                  <c:x val="-4.7441238250583804E-3"/>
                  <c:y val="-1.86040139901680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'Load Forcasts'!$B$42:$B$46</c:f>
              <c:strCache>
                <c:ptCount val="5"/>
                <c:pt idx="0">
                  <c:v>2013-2014</c:v>
                </c:pt>
                <c:pt idx="1">
                  <c:v>2014-2015</c:v>
                </c:pt>
                <c:pt idx="2">
                  <c:v>2015-2016</c:v>
                </c:pt>
                <c:pt idx="3">
                  <c:v>2016-2017</c:v>
                </c:pt>
                <c:pt idx="4">
                  <c:v>2018-2019</c:v>
                </c:pt>
              </c:strCache>
            </c:strRef>
          </c:cat>
          <c:val>
            <c:numRef>
              <c:f>'Load Forcasts'!$E$42:$E$46</c:f>
              <c:numCache>
                <c:formatCode>_(* #,##0_);_(* \(#,##0\);_(* "-"??_);_(@_)</c:formatCode>
                <c:ptCount val="5"/>
                <c:pt idx="0">
                  <c:v>18619986.937283572</c:v>
                </c:pt>
                <c:pt idx="1">
                  <c:v>18797320.146210082</c:v>
                </c:pt>
                <c:pt idx="2">
                  <c:v>19683986.190842632</c:v>
                </c:pt>
                <c:pt idx="3">
                  <c:v>21732184.753943827</c:v>
                </c:pt>
                <c:pt idx="4">
                  <c:v>23709450.033474416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579264"/>
        <c:axId val="109431040"/>
      </c:lineChart>
      <c:catAx>
        <c:axId val="213579264"/>
        <c:scaling>
          <c:orientation val="minMax"/>
        </c:scaling>
        <c:delete val="0"/>
        <c:axPos val="b"/>
        <c:majorTickMark val="cross"/>
        <c:minorTickMark val="none"/>
        <c:tickLblPos val="nextTo"/>
        <c:crossAx val="109431040"/>
        <c:crosses val="autoZero"/>
        <c:auto val="1"/>
        <c:lblAlgn val="ctr"/>
        <c:lblOffset val="100"/>
        <c:noMultiLvlLbl val="0"/>
      </c:catAx>
      <c:valAx>
        <c:axId val="109431040"/>
        <c:scaling>
          <c:orientation val="minMax"/>
          <c:min val="1800000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KWH</a:t>
                </a:r>
              </a:p>
            </c:rich>
          </c:tx>
          <c:layout/>
          <c:overlay val="0"/>
        </c:title>
        <c:numFmt formatCode="_(* #,##0_);_(* \(#,##0\);_(* &quot;-&quot;??_);_(@_)" sourceLinked="1"/>
        <c:majorTickMark val="none"/>
        <c:minorTickMark val="none"/>
        <c:tickLblPos val="nextTo"/>
        <c:crossAx val="213579264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619214-7421-48B4-82D8-D7EEF5C09DB9}" type="datetimeFigureOut">
              <a:rPr lang="en-US" smtClean="0"/>
              <a:pPr/>
              <a:t>10/21/2013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43F47-B7F5-43B7-9DEA-01031ADBB1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747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43F47-B7F5-43B7-9DEA-01031ADBB13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747D4-170E-42C0-8EBF-1AF4009F124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992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10/21/2013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45C20-C9DC-D248-96AC-E80CDED74F06}" type="datetimeFigureOut">
              <a:rPr lang="en-US" smtClean="0"/>
              <a:pPr/>
              <a:t>10/21/2013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45C20-C9DC-D248-96AC-E80CDED74F06}" type="datetimeFigureOut">
              <a:rPr lang="en-US" smtClean="0"/>
              <a:pPr/>
              <a:t>10/21/2013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4849-7F60-7747-B9E7-CAEBDF7844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45C20-C9DC-D248-96AC-E80CDED74F06}" type="datetimeFigureOut">
              <a:rPr lang="en-US" smtClean="0"/>
              <a:pPr/>
              <a:t>10/21/2013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4849-7F60-7747-B9E7-CAEBDF7844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45C20-C9DC-D248-96AC-E80CDED74F06}" type="datetimeFigureOut">
              <a:rPr lang="en-US" smtClean="0"/>
              <a:pPr/>
              <a:t>10/21/2013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4849-7F60-7747-B9E7-CAEBDF7844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45C20-C9DC-D248-96AC-E80CDED74F06}" type="datetimeFigureOut">
              <a:rPr lang="en-US" smtClean="0"/>
              <a:pPr/>
              <a:t>10/21/2013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4849-7F60-7747-B9E7-CAEBDF7844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45C20-C9DC-D248-96AC-E80CDED74F06}" type="datetimeFigureOut">
              <a:rPr lang="en-US" smtClean="0"/>
              <a:pPr/>
              <a:t>10/21/2013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4849-7F60-7747-B9E7-CAEBDF7844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45C20-C9DC-D248-96AC-E80CDED74F06}" type="datetimeFigureOut">
              <a:rPr lang="en-US" smtClean="0"/>
              <a:pPr/>
              <a:t>10/21/2013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4849-7F60-7747-B9E7-CAEBDF78444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133600"/>
            <a:ext cx="8574087" cy="3992563"/>
          </a:xfrm>
        </p:spPr>
        <p:txBody>
          <a:bodyPr/>
          <a:lstStyle>
            <a:lvl1pPr>
              <a:buSzPct val="120000"/>
              <a:buFont typeface="Arial" pitchFamily="34" charset="0"/>
              <a:buChar char="•"/>
              <a:defRPr/>
            </a:lvl1pPr>
            <a:lvl2pPr>
              <a:buFont typeface="Arial" pitchFamily="34" charset="0"/>
              <a:buChar char="•"/>
              <a:defRPr/>
            </a:lvl2pPr>
            <a:lvl3pPr>
              <a:buFont typeface="Arial" pitchFamily="34" charset="0"/>
              <a:buChar char="•"/>
              <a:defRPr/>
            </a:lvl3pPr>
            <a:lvl4pPr>
              <a:buFont typeface="Arial" pitchFamily="34" charset="0"/>
              <a:buChar char="•"/>
              <a:defRPr/>
            </a:lvl4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45C20-C9DC-D248-96AC-E80CDED74F06}" type="datetimeFigureOut">
              <a:rPr lang="en-US" smtClean="0"/>
              <a:pPr/>
              <a:t>10/21/2013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4849-7F60-7747-B9E7-CAEBDF7844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45C20-C9DC-D248-96AC-E80CDED74F06}" type="datetimeFigureOut">
              <a:rPr lang="en-US" smtClean="0"/>
              <a:pPr/>
              <a:t>10/21/2013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4849-7F60-7747-B9E7-CAEBDF7844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10/21/2013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45C20-C9DC-D248-96AC-E80CDED74F06}" type="datetimeFigureOut">
              <a:rPr lang="en-US" smtClean="0"/>
              <a:pPr/>
              <a:t>10/21/2013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4849-7F60-7747-B9E7-CAEBDF7844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45C20-C9DC-D248-96AC-E80CDED74F06}" type="datetimeFigureOut">
              <a:rPr lang="en-US" smtClean="0"/>
              <a:pPr/>
              <a:t>10/21/2013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4849-7F60-7747-B9E7-CAEBDF7844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45C20-C9DC-D248-96AC-E80CDED74F06}" type="datetimeFigureOut">
              <a:rPr lang="en-US" smtClean="0"/>
              <a:pPr/>
              <a:t>10/21/2013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4849-7F60-7747-B9E7-CAEBDF7844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45C20-C9DC-D248-96AC-E80CDED74F06}" type="datetimeFigureOut">
              <a:rPr lang="en-US" smtClean="0"/>
              <a:pPr/>
              <a:t>10/21/2013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4849-7F60-7747-B9E7-CAEBDF7844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45C20-C9DC-D248-96AC-E80CDED74F06}" type="datetimeFigureOut">
              <a:rPr lang="en-US" smtClean="0"/>
              <a:pPr/>
              <a:t>10/21/2013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4849-7F60-7747-B9E7-CAEBDF78444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BF245C20-C9DC-D248-96AC-E80CDED74F06}" type="datetimeFigureOut">
              <a:rPr lang="en-US" smtClean="0"/>
              <a:pPr/>
              <a:t>10/21/2013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D6C74849-7F60-7747-B9E7-CAEBDF7844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17" r:id="rId1"/>
    <p:sldLayoutId id="2147485218" r:id="rId2"/>
    <p:sldLayoutId id="2147485219" r:id="rId3"/>
    <p:sldLayoutId id="2147485220" r:id="rId4"/>
    <p:sldLayoutId id="2147485221" r:id="rId5"/>
    <p:sldLayoutId id="2147485222" r:id="rId6"/>
    <p:sldLayoutId id="2147485223" r:id="rId7"/>
    <p:sldLayoutId id="2147485224" r:id="rId8"/>
    <p:sldLayoutId id="2147485225" r:id="rId9"/>
    <p:sldLayoutId id="2147485226" r:id="rId10"/>
    <p:sldLayoutId id="2147485227" r:id="rId11"/>
    <p:sldLayoutId id="2147485228" r:id="rId12"/>
    <p:sldLayoutId id="2147485229" r:id="rId13"/>
    <p:sldLayoutId id="2147485230" r:id="rId14"/>
    <p:sldLayoutId id="2147485231" r:id="rId15"/>
    <p:sldLayoutId id="2147485232" r:id="rId16"/>
  </p:sldLayoutIdLst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2020project.ucmerced.edu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emf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341459" y="2589207"/>
            <a:ext cx="3886200" cy="730956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dirty="0" smtClean="0">
                <a:solidFill>
                  <a:srgbClr val="000000"/>
                </a:solidFill>
                <a:latin typeface="Trebuchet MS"/>
                <a:cs typeface="Trebuchet MS"/>
              </a:rPr>
              <a:t>Solar RFP Pre-bid</a:t>
            </a:r>
            <a:br>
              <a:rPr lang="en-US" sz="2800" dirty="0" smtClean="0">
                <a:solidFill>
                  <a:srgbClr val="000000"/>
                </a:solidFill>
                <a:latin typeface="Trebuchet MS"/>
                <a:cs typeface="Trebuchet MS"/>
              </a:rPr>
            </a:br>
            <a:r>
              <a:rPr lang="en-US" sz="2800" dirty="0" smtClean="0">
                <a:solidFill>
                  <a:srgbClr val="000000"/>
                </a:solidFill>
                <a:latin typeface="Trebuchet MS"/>
                <a:cs typeface="Trebuchet MS"/>
              </a:rPr>
              <a:t>Informational Session</a:t>
            </a:r>
            <a:endParaRPr lang="en-US" sz="2800" dirty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  <p:pic>
        <p:nvPicPr>
          <p:cNvPr id="12" name="Picture 11" descr="UCWorkmarkMerced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48" y="487397"/>
            <a:ext cx="2743200" cy="1371600"/>
          </a:xfrm>
          <a:prstGeom prst="rect">
            <a:avLst/>
          </a:prstGeom>
        </p:spPr>
      </p:pic>
      <p:pic>
        <p:nvPicPr>
          <p:cNvPr id="5" name="Picture 4" descr="IMG_76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7538" y="2321921"/>
            <a:ext cx="5022867" cy="33496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508" y="3390314"/>
            <a:ext cx="32848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newest 10</a:t>
            </a:r>
            <a:r>
              <a:rPr lang="en-US" baseline="30000" dirty="0"/>
              <a:t>th</a:t>
            </a:r>
            <a:r>
              <a:rPr lang="en-US" dirty="0"/>
              <a:t> campus of the UC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Established 2005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Currently about 6,300 students enrolled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Projected to grow to 10,000 students by 2020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58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Classroom and Office Building (COB)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9" name="Picture 1" descr="Z:\Photographs\RFP Selection\IMG_24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3450" y="2133600"/>
            <a:ext cx="4114800" cy="27432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164" y="2133600"/>
            <a:ext cx="390674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Social Science and Management (SSM)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5" name="Picture 1" descr="Z:\Photographs\RFP Selection\IMG_23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10250" y="2133600"/>
            <a:ext cx="3048000" cy="4572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163" y="2133600"/>
            <a:ext cx="470535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Rooftop Solar RFP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algn="ctr"/>
            <a:r>
              <a:rPr lang="en-US" sz="4000" b="1" smtClean="0">
                <a:latin typeface="Arial Black" panose="020B0A04020102020204" pitchFamily="34" charset="0"/>
              </a:rPr>
              <a:t>Questions</a:t>
            </a:r>
            <a:r>
              <a:rPr lang="en-US" sz="4000" b="1" dirty="0" smtClean="0">
                <a:latin typeface="Arial Black" panose="020B0A04020102020204" pitchFamily="34" charset="0"/>
              </a:rPr>
              <a:t>?</a:t>
            </a:r>
            <a:endParaRPr lang="en-US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54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730375"/>
            <a:ext cx="8574088" cy="4395788"/>
          </a:xfrm>
        </p:spPr>
        <p:txBody>
          <a:bodyPr>
            <a:normAutofit fontScale="85000" lnSpcReduction="10000"/>
          </a:bodyPr>
          <a:lstStyle/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UC Merced is Committed to achieve the following sustainability goals  by 2020:</a:t>
            </a:r>
          </a:p>
          <a:p>
            <a:pPr>
              <a:buNone/>
            </a:pPr>
            <a:r>
              <a:rPr lang="en-US" b="1" dirty="0" smtClean="0"/>
              <a:t>Zero Net Energy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Net energy through efficiency and renewable energy production.  </a:t>
            </a:r>
          </a:p>
          <a:p>
            <a:pPr>
              <a:buNone/>
            </a:pPr>
            <a:r>
              <a:rPr lang="en-US" b="1" dirty="0" smtClean="0"/>
              <a:t>Zero Landfill Waste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Divert from landfill all campus waste by reducing excess consumption and recycling to the maximum extent feasible</a:t>
            </a:r>
          </a:p>
          <a:p>
            <a:pPr>
              <a:buNone/>
            </a:pPr>
            <a:r>
              <a:rPr lang="en-US" b="1" dirty="0" smtClean="0"/>
              <a:t>Zero Net Greenhouse Gas Emissions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Prevent as much carbon emissions as it produces.</a:t>
            </a:r>
            <a:endParaRPr lang="en-US" dirty="0"/>
          </a:p>
        </p:txBody>
      </p:sp>
      <p:pic>
        <p:nvPicPr>
          <p:cNvPr id="11266" name="Picture 2" descr="http://ppdc.ucmerced.edu/files/public/images/triplezero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4443" y="606656"/>
            <a:ext cx="4480560" cy="2247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2020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Campus goal to reach 10,000 by 2020</a:t>
            </a:r>
          </a:p>
          <a:p>
            <a:r>
              <a:rPr lang="en-US" b="1" dirty="0" smtClean="0"/>
              <a:t>Strategy:</a:t>
            </a:r>
            <a:r>
              <a:rPr lang="en-US" dirty="0" smtClean="0"/>
              <a:t> Utilize all available funding sources including private partnerships</a:t>
            </a:r>
          </a:p>
          <a:p>
            <a:r>
              <a:rPr lang="en-US" b="1" dirty="0" smtClean="0"/>
              <a:t>P3: </a:t>
            </a:r>
            <a:r>
              <a:rPr lang="en-US" b="1" u="sng" dirty="0" smtClean="0"/>
              <a:t>P</a:t>
            </a:r>
            <a:r>
              <a:rPr lang="en-US" dirty="0" smtClean="0"/>
              <a:t>rivate </a:t>
            </a:r>
            <a:r>
              <a:rPr lang="en-US" b="1" u="sng" dirty="0" smtClean="0"/>
              <a:t>P</a:t>
            </a:r>
            <a:r>
              <a:rPr lang="en-US" dirty="0" smtClean="0"/>
              <a:t>ublic </a:t>
            </a:r>
            <a:r>
              <a:rPr lang="en-US" b="1" u="sng" dirty="0" smtClean="0"/>
              <a:t>P</a:t>
            </a:r>
            <a:r>
              <a:rPr lang="en-US" dirty="0" smtClean="0"/>
              <a:t>artnership</a:t>
            </a:r>
          </a:p>
          <a:p>
            <a:pPr lvl="1"/>
            <a:r>
              <a:rPr lang="en-US" dirty="0" smtClean="0"/>
              <a:t>Partnership with a private developers to meet campus growth targets</a:t>
            </a:r>
          </a:p>
          <a:p>
            <a:r>
              <a:rPr lang="en-US" dirty="0" smtClean="0">
                <a:hlinkClick r:id="rId2"/>
              </a:rPr>
              <a:t>http://2020project.ucmerced.edu/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2020 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4243" y="2133600"/>
            <a:ext cx="7404164" cy="4707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Projected Energy Consumption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1446701" y="2126492"/>
          <a:ext cx="6391275" cy="412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5486400" y="885558"/>
            <a:ext cx="3581399" cy="944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54" tIns="41027" rIns="82054" bIns="41027">
            <a:spAutoFit/>
          </a:bodyPr>
          <a:lstStyle/>
          <a:p>
            <a:pPr marL="285750" indent="-285750" defTabSz="457630">
              <a:buFont typeface="Arial" pitchFamily="34" charset="0"/>
              <a:buChar char="•"/>
            </a:pPr>
            <a:r>
              <a:rPr lang="en-US" sz="1400" dirty="0">
                <a:latin typeface="Calibri" pitchFamily="34" charset="0"/>
                <a:ea typeface="ＭＳ Ｐゴシック" pitchFamily="-128" charset="-128"/>
                <a:cs typeface="Arial" charset="0"/>
              </a:rPr>
              <a:t>8.5 acre </a:t>
            </a:r>
            <a:r>
              <a:rPr lang="en-US" sz="1400" dirty="0" smtClean="0">
                <a:latin typeface="Calibri" pitchFamily="34" charset="0"/>
                <a:ea typeface="ＭＳ Ｐゴシック" pitchFamily="-128" charset="-128"/>
                <a:cs typeface="Arial" charset="0"/>
              </a:rPr>
              <a:t>site</a:t>
            </a:r>
            <a:endParaRPr lang="en-US" sz="1400" dirty="0">
              <a:latin typeface="Calibri" pitchFamily="34" charset="0"/>
              <a:ea typeface="ＭＳ Ｐゴシック" pitchFamily="-128" charset="-128"/>
              <a:cs typeface="Arial" charset="0"/>
            </a:endParaRPr>
          </a:p>
          <a:p>
            <a:pPr marL="285750" indent="-285750" defTabSz="457630">
              <a:buFont typeface="Arial" pitchFamily="34" charset="0"/>
              <a:buChar char="•"/>
            </a:pPr>
            <a:r>
              <a:rPr lang="en-US" sz="1400" dirty="0" smtClean="0">
                <a:latin typeface="Calibri" pitchFamily="34" charset="0"/>
                <a:ea typeface="ＭＳ Ｐゴシック" pitchFamily="-128" charset="-128"/>
                <a:cs typeface="Arial" charset="0"/>
              </a:rPr>
              <a:t>4,900 </a:t>
            </a:r>
            <a:r>
              <a:rPr lang="en-US" sz="1400" dirty="0">
                <a:latin typeface="Calibri" pitchFamily="34" charset="0"/>
                <a:ea typeface="ＭＳ Ｐゴシック" pitchFamily="-128" charset="-128"/>
                <a:cs typeface="Arial" charset="0"/>
              </a:rPr>
              <a:t>solar </a:t>
            </a:r>
            <a:r>
              <a:rPr lang="en-US" sz="1400" dirty="0" smtClean="0">
                <a:latin typeface="Calibri" pitchFamily="34" charset="0"/>
                <a:ea typeface="ＭＳ Ｐゴシック" pitchFamily="-128" charset="-128"/>
                <a:cs typeface="Arial" charset="0"/>
              </a:rPr>
              <a:t>panels</a:t>
            </a:r>
          </a:p>
          <a:p>
            <a:pPr marL="285750" indent="-285750" defTabSz="457630">
              <a:buFont typeface="Arial" pitchFamily="34" charset="0"/>
              <a:buChar char="•"/>
            </a:pPr>
            <a:r>
              <a:rPr lang="en-US" sz="1400" dirty="0" smtClean="0">
                <a:latin typeface="Calibri" pitchFamily="34" charset="0"/>
                <a:ea typeface="ＭＳ Ｐゴシック" pitchFamily="-128" charset="-128"/>
                <a:cs typeface="Arial" charset="0"/>
              </a:rPr>
              <a:t>Current produces 14-15% of campus  energy</a:t>
            </a:r>
            <a:endParaRPr lang="en-US" sz="1400" dirty="0">
              <a:latin typeface="Calibri" pitchFamily="34" charset="0"/>
              <a:ea typeface="ＭＳ Ｐゴシック" pitchFamily="-128" charset="-128"/>
              <a:cs typeface="Arial" charset="0"/>
            </a:endParaRPr>
          </a:p>
        </p:txBody>
      </p:sp>
      <p:pic>
        <p:nvPicPr>
          <p:cNvPr id="5" name="Picture 6" descr="26A_00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177" y="3809629"/>
            <a:ext cx="4343176" cy="2895451"/>
          </a:xfrm>
          <a:prstGeom prst="rect">
            <a:avLst/>
          </a:prstGeom>
          <a:noFill/>
        </p:spPr>
      </p:pic>
      <p:pic>
        <p:nvPicPr>
          <p:cNvPr id="6" name="Picture 7" descr="23A_00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09629"/>
            <a:ext cx="4343177" cy="2895451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750481"/>
            <a:ext cx="5314950" cy="3056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44" y="6668331"/>
            <a:ext cx="86673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Zuhair Mased zmased@ucmerced.edu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Rooftop Solar RFP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None/>
            </a:pPr>
            <a:endParaRPr lang="en-US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0529" y="2133599"/>
            <a:ext cx="7291289" cy="4019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Housing 4 (Half Dome)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9" name="Picture 3" descr="Z:\Photographs\RFP Selection\IMG_2423.jpg"/>
          <p:cNvPicPr>
            <a:picLocks noChangeAspect="1" noChangeArrowheads="1"/>
          </p:cNvPicPr>
          <p:nvPr/>
        </p:nvPicPr>
        <p:blipFill>
          <a:blip r:embed="rId2"/>
          <a:srcRect t="25000"/>
          <a:stretch>
            <a:fillRect/>
          </a:stretch>
        </p:blipFill>
        <p:spPr bwMode="auto">
          <a:xfrm>
            <a:off x="4704762" y="3050655"/>
            <a:ext cx="4153488" cy="2076726"/>
          </a:xfrm>
          <a:prstGeom prst="rect">
            <a:avLst/>
          </a:prstGeom>
          <a:noFill/>
        </p:spPr>
      </p:pic>
      <p:pic>
        <p:nvPicPr>
          <p:cNvPr id="4098" name="Picture 2" descr="Z:\Photographs\RFP Selection\IMG_2438.jpg"/>
          <p:cNvPicPr>
            <a:picLocks noChangeAspect="1" noChangeArrowheads="1"/>
          </p:cNvPicPr>
          <p:nvPr/>
        </p:nvPicPr>
        <p:blipFill>
          <a:blip r:embed="rId3"/>
          <a:srcRect t="25000"/>
          <a:stretch>
            <a:fillRect/>
          </a:stretch>
        </p:blipFill>
        <p:spPr bwMode="auto">
          <a:xfrm>
            <a:off x="284163" y="3050637"/>
            <a:ext cx="4153487" cy="2076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and Engineering 1 (SE1)</a:t>
            </a:r>
            <a:endParaRPr lang="en-US" dirty="0"/>
          </a:p>
        </p:txBody>
      </p:sp>
      <p:pic>
        <p:nvPicPr>
          <p:cNvPr id="3075" name="Picture 3" descr="Z:\Photographs\RFP Selection\IMG_20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10250" y="1828800"/>
            <a:ext cx="3048000" cy="4572000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 b="3466"/>
          <a:stretch>
            <a:fillRect/>
          </a:stretch>
        </p:blipFill>
        <p:spPr bwMode="auto">
          <a:xfrm>
            <a:off x="284163" y="1828800"/>
            <a:ext cx="4161227" cy="3870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3" name="Picture 1" descr="Z:\Photographs\RFP Selection\IMG_197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43450" y="3896751"/>
            <a:ext cx="4114800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ectrum">
  <a:themeElements>
    <a:clrScheme name="Pixel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1791</TotalTime>
  <Words>157</Words>
  <Application>Microsoft Office PowerPoint</Application>
  <PresentationFormat>On-screen Show (4:3)</PresentationFormat>
  <Paragraphs>42</Paragraphs>
  <Slides>12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Spectrum</vt:lpstr>
      <vt:lpstr>Solar RFP Pre-bid Informational Session</vt:lpstr>
      <vt:lpstr>PowerPoint Presentation</vt:lpstr>
      <vt:lpstr>Project 2020</vt:lpstr>
      <vt:lpstr>Project 2020 Site</vt:lpstr>
      <vt:lpstr>Projected Energy Consumption</vt:lpstr>
      <vt:lpstr>PowerPoint Presentation</vt:lpstr>
      <vt:lpstr>Rooftop Solar RFP</vt:lpstr>
      <vt:lpstr>Housing 4 (Half Dome)</vt:lpstr>
      <vt:lpstr>Science and Engineering 1 (SE1)</vt:lpstr>
      <vt:lpstr>Classroom and Office Building (COB)</vt:lpstr>
      <vt:lpstr>Social Science and Management (SSM)</vt:lpstr>
      <vt:lpstr>Rooftop Solar RFP</vt:lpstr>
    </vt:vector>
  </TitlesOfParts>
  <Company>University of California, Merced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Biancucci</dc:creator>
  <cp:lastModifiedBy>zmased</cp:lastModifiedBy>
  <cp:revision>139</cp:revision>
  <dcterms:created xsi:type="dcterms:W3CDTF">2012-06-13T22:16:00Z</dcterms:created>
  <dcterms:modified xsi:type="dcterms:W3CDTF">2013-10-21T22:52:44Z</dcterms:modified>
</cp:coreProperties>
</file>